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3" autoAdjust="0"/>
    <p:restoredTop sz="94611" autoAdjust="0"/>
  </p:normalViewPr>
  <p:slideViewPr>
    <p:cSldViewPr snapToGrid="0" snapToObjects="1">
      <p:cViewPr>
        <p:scale>
          <a:sx n="90" d="100"/>
          <a:sy n="90" d="100"/>
        </p:scale>
        <p:origin x="-648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5E1473-30E1-7748-850E-7FBB3818E9D1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3406B7-9B9E-014B-BE6F-4CCC7E9286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70577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15F00-51BA-A146-9F09-B3AAEB5A8D0D}" type="datetimeFigureOut">
              <a:rPr lang="ru-RU" smtClean="0"/>
              <a:t>22.10.2013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432BE-E25A-5C4D-BA2D-132033FF908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2737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15F00-51BA-A146-9F09-B3AAEB5A8D0D}" type="datetimeFigureOut">
              <a:rPr lang="ru-RU" smtClean="0"/>
              <a:t>22.10.2013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432BE-E25A-5C4D-BA2D-132033FF908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68467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15F00-51BA-A146-9F09-B3AAEB5A8D0D}" type="datetimeFigureOut">
              <a:rPr lang="ru-RU" smtClean="0"/>
              <a:t>22.10.2013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432BE-E25A-5C4D-BA2D-132033FF908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05185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15F00-51BA-A146-9F09-B3AAEB5A8D0D}" type="datetimeFigureOut">
              <a:rPr lang="ru-RU" smtClean="0"/>
              <a:t>22.10.2013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432BE-E25A-5C4D-BA2D-132033FF908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52027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15F00-51BA-A146-9F09-B3AAEB5A8D0D}" type="datetimeFigureOut">
              <a:rPr lang="ru-RU" smtClean="0"/>
              <a:t>22.10.2013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432BE-E25A-5C4D-BA2D-132033FF908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3298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15F00-51BA-A146-9F09-B3AAEB5A8D0D}" type="datetimeFigureOut">
              <a:rPr lang="ru-RU" smtClean="0"/>
              <a:t>22.10.2013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432BE-E25A-5C4D-BA2D-132033FF908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65717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15F00-51BA-A146-9F09-B3AAEB5A8D0D}" type="datetimeFigureOut">
              <a:rPr lang="ru-RU" smtClean="0"/>
              <a:t>22.10.2013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432BE-E25A-5C4D-BA2D-132033FF908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73375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15F00-51BA-A146-9F09-B3AAEB5A8D0D}" type="datetimeFigureOut">
              <a:rPr lang="ru-RU" smtClean="0"/>
              <a:t>22.10.2013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432BE-E25A-5C4D-BA2D-132033FF908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07646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15F00-51BA-A146-9F09-B3AAEB5A8D0D}" type="datetimeFigureOut">
              <a:rPr lang="ru-RU" smtClean="0"/>
              <a:t>22.10.2013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432BE-E25A-5C4D-BA2D-132033FF908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4339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15F00-51BA-A146-9F09-B3AAEB5A8D0D}" type="datetimeFigureOut">
              <a:rPr lang="ru-RU" smtClean="0"/>
              <a:t>22.10.2013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432BE-E25A-5C4D-BA2D-132033FF908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54038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15F00-51BA-A146-9F09-B3AAEB5A8D0D}" type="datetimeFigureOut">
              <a:rPr lang="ru-RU" smtClean="0"/>
              <a:t>22.10.2013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432BE-E25A-5C4D-BA2D-132033FF908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19967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115F00-51BA-A146-9F09-B3AAEB5A8D0D}" type="datetimeFigureOut">
              <a:rPr lang="ru-RU" smtClean="0"/>
              <a:t>22.10.2013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7432BE-E25A-5C4D-BA2D-132033FF908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94597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49325"/>
            <a:ext cx="7772400" cy="1470025"/>
          </a:xfrm>
        </p:spPr>
        <p:txBody>
          <a:bodyPr/>
          <a:lstStyle/>
          <a:p>
            <a:r>
              <a:rPr lang="ru-RU" dirty="0" smtClean="0"/>
              <a:t>Коммерческое предложение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100" y="4521200"/>
            <a:ext cx="8166100" cy="1130300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Продажа имущественного комплекса</a:t>
            </a:r>
          </a:p>
          <a:p>
            <a:r>
              <a:rPr lang="ru-RU" dirty="0" smtClean="0"/>
              <a:t>Адрес: г. Москва, Дмитровское шоссе 163</a:t>
            </a:r>
            <a:r>
              <a:rPr lang="en-GB" dirty="0" smtClean="0"/>
              <a:t> </a:t>
            </a:r>
            <a:r>
              <a:rPr lang="ru-RU" dirty="0" smtClean="0"/>
              <a:t>ж, строение 4-7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81875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Местоположение</a:t>
            </a:r>
            <a:endParaRPr lang="en-US" dirty="0"/>
          </a:p>
        </p:txBody>
      </p:sp>
      <p:pic>
        <p:nvPicPr>
          <p:cNvPr id="18" name="Content Placeholder 17" descr="Screen Shot 2013-10-20 at 16.59.30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123" b="13123"/>
          <a:stretch>
            <a:fillRect/>
          </a:stretch>
        </p:blipFill>
        <p:spPr>
          <a:xfrm>
            <a:off x="344312" y="1569433"/>
            <a:ext cx="3790244" cy="2903789"/>
          </a:xfrm>
        </p:spPr>
      </p:pic>
      <p:sp>
        <p:nvSpPr>
          <p:cNvPr id="19" name="TextBox 18"/>
          <p:cNvSpPr txBox="1"/>
          <p:nvPr/>
        </p:nvSpPr>
        <p:spPr>
          <a:xfrm>
            <a:off x="4741333" y="1375305"/>
            <a:ext cx="383822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Дмитровское шоссе 163 ж, стр. 4-7</a:t>
            </a:r>
          </a:p>
          <a:p>
            <a:endParaRPr lang="ru-RU" dirty="0"/>
          </a:p>
          <a:p>
            <a:r>
              <a:rPr lang="ru-RU" dirty="0" smtClean="0"/>
              <a:t>Ближайшие станции метро:</a:t>
            </a:r>
          </a:p>
          <a:p>
            <a:pPr marL="285750" indent="-285750">
              <a:buFont typeface="Arial"/>
              <a:buChar char="•"/>
            </a:pPr>
            <a:r>
              <a:rPr lang="ru-RU" dirty="0" smtClean="0"/>
              <a:t>Алтуфьево</a:t>
            </a:r>
          </a:p>
          <a:p>
            <a:pPr marL="285750" indent="-285750">
              <a:buFont typeface="Arial"/>
              <a:buChar char="•"/>
            </a:pPr>
            <a:r>
              <a:rPr lang="ru-RU" dirty="0" smtClean="0"/>
              <a:t>Бибирево</a:t>
            </a:r>
          </a:p>
        </p:txBody>
      </p:sp>
      <p:pic>
        <p:nvPicPr>
          <p:cNvPr id="20" name="Picture 19" descr="Screen Shot 2013-10-20 at 17.22.2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473223"/>
            <a:ext cx="9144000" cy="2466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8285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Описание объекта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На участке расположены 6 нежилых помещений различной площади;</a:t>
            </a:r>
          </a:p>
          <a:p>
            <a:r>
              <a:rPr lang="ru-RU" dirty="0" smtClean="0"/>
              <a:t>Площадь участка 5 947 кв. м;</a:t>
            </a:r>
          </a:p>
          <a:p>
            <a:r>
              <a:rPr lang="ru-RU" dirty="0" smtClean="0"/>
              <a:t>Категория земель </a:t>
            </a:r>
            <a:r>
              <a:rPr lang="en-US" dirty="0" smtClean="0"/>
              <a:t>–</a:t>
            </a:r>
            <a:r>
              <a:rPr lang="ru-RU" dirty="0" smtClean="0"/>
              <a:t> земли населенных пунктов;</a:t>
            </a:r>
          </a:p>
          <a:p>
            <a:r>
              <a:rPr lang="ru-RU" dirty="0" smtClean="0"/>
              <a:t>Разрешённое</a:t>
            </a:r>
            <a:r>
              <a:rPr lang="en-GB" dirty="0" smtClean="0"/>
              <a:t> </a:t>
            </a:r>
            <a:r>
              <a:rPr lang="ru-RU" dirty="0" smtClean="0"/>
              <a:t>использование </a:t>
            </a:r>
            <a:r>
              <a:rPr lang="en-US" dirty="0" smtClean="0"/>
              <a:t>–</a:t>
            </a:r>
            <a:r>
              <a:rPr lang="ru-RU" dirty="0" smtClean="0"/>
              <a:t> эксплуатация зданий производственно-технической базы;</a:t>
            </a:r>
          </a:p>
          <a:p>
            <a:r>
              <a:rPr lang="ru-RU" dirty="0" smtClean="0"/>
              <a:t>Статус участка </a:t>
            </a:r>
            <a:r>
              <a:rPr lang="en-US" dirty="0" smtClean="0"/>
              <a:t>–</a:t>
            </a:r>
            <a:r>
              <a:rPr lang="ru-RU" dirty="0" smtClean="0"/>
              <a:t> аренда 49 лет.</a:t>
            </a:r>
          </a:p>
          <a:p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073269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Текущее состояние/цена</a:t>
            </a:r>
            <a:endParaRPr lang="en-US" dirty="0"/>
          </a:p>
        </p:txBody>
      </p:sp>
      <p:pic>
        <p:nvPicPr>
          <p:cNvPr id="4" name="Content Placeholder 3" descr="Screen Shot 2013-10-20 at 17.23.54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912" b="14912"/>
          <a:stretch>
            <a:fillRect/>
          </a:stretch>
        </p:blipFill>
        <p:spPr>
          <a:xfrm>
            <a:off x="5141297" y="4656667"/>
            <a:ext cx="4002703" cy="2201333"/>
          </a:xfrm>
        </p:spPr>
      </p:pic>
      <p:pic>
        <p:nvPicPr>
          <p:cNvPr id="5" name="Picture 4" descr="Screen Shot 2013-10-20 at 17.24.11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59" r="2983"/>
          <a:stretch/>
        </p:blipFill>
        <p:spPr>
          <a:xfrm>
            <a:off x="5472289" y="1656331"/>
            <a:ext cx="3671711" cy="2136422"/>
          </a:xfrm>
          <a:prstGeom prst="rect">
            <a:avLst/>
          </a:prstGeom>
        </p:spPr>
      </p:pic>
      <p:pic>
        <p:nvPicPr>
          <p:cNvPr id="6" name="Picture 5" descr="Screen Shot 2013-10-20 at 17.24.02.png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774"/>
          <a:stretch/>
        </p:blipFill>
        <p:spPr>
          <a:xfrm>
            <a:off x="0" y="3792753"/>
            <a:ext cx="4543778" cy="306524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10444" y="1072444"/>
            <a:ext cx="403577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ru-RU" b="1" dirty="0" smtClean="0"/>
              <a:t>Получены ТУ на электроснабжение, водоснабжение;</a:t>
            </a:r>
          </a:p>
          <a:p>
            <a:pPr marL="285750" indent="-285750">
              <a:buFont typeface="Arial"/>
              <a:buChar char="•"/>
            </a:pPr>
            <a:r>
              <a:rPr lang="ru-RU" b="1" dirty="0" smtClean="0"/>
              <a:t>Подъездная дорога в отличном состоянии;</a:t>
            </a:r>
          </a:p>
          <a:p>
            <a:pPr marL="285750" indent="-285750">
              <a:buFont typeface="Arial"/>
              <a:buChar char="•"/>
            </a:pPr>
            <a:r>
              <a:rPr lang="ru-RU" b="1" dirty="0" smtClean="0"/>
              <a:t>Рядом имеется остановка общественного транспорта</a:t>
            </a:r>
          </a:p>
          <a:p>
            <a:endParaRPr lang="en-US" b="1" dirty="0"/>
          </a:p>
        </p:txBody>
      </p:sp>
      <p:sp>
        <p:nvSpPr>
          <p:cNvPr id="8" name="TextBox 7"/>
          <p:cNvSpPr txBox="1"/>
          <p:nvPr/>
        </p:nvSpPr>
        <p:spPr>
          <a:xfrm>
            <a:off x="5141297" y="3792753"/>
            <a:ext cx="38757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Цена продажи объекта: 80 000 000 руб.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68704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SWOT </a:t>
            </a:r>
            <a:r>
              <a:rPr lang="ru-RU" dirty="0" smtClean="0"/>
              <a:t>анализ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2578"/>
          </a:xfrm>
        </p:spPr>
        <p:txBody>
          <a:bodyPr numCol="2">
            <a:normAutofit/>
          </a:bodyPr>
          <a:lstStyle/>
          <a:p>
            <a:pPr marL="0" indent="0">
              <a:buNone/>
            </a:pPr>
            <a:r>
              <a:rPr lang="ru-RU" u="sng" dirty="0" smtClean="0"/>
              <a:t>Сильные стороны               </a:t>
            </a:r>
          </a:p>
          <a:p>
            <a:r>
              <a:rPr lang="ru-RU" sz="2000" dirty="0" smtClean="0"/>
              <a:t>Выгодное расположение </a:t>
            </a:r>
          </a:p>
          <a:p>
            <a:r>
              <a:rPr lang="ru-RU" sz="2000" dirty="0" smtClean="0"/>
              <a:t>Наличие съездов (Дмитровское шоссе)</a:t>
            </a:r>
          </a:p>
          <a:p>
            <a:r>
              <a:rPr lang="ru-RU" sz="2000" dirty="0" smtClean="0"/>
              <a:t>Высокий стабильный трафик (Пропускная способность в центр 3 686 ед./ч </a:t>
            </a:r>
            <a:r>
              <a:rPr lang="en-US" sz="2000" dirty="0" smtClean="0"/>
              <a:t>–</a:t>
            </a:r>
            <a:r>
              <a:rPr lang="ru-RU" sz="2000" dirty="0" smtClean="0"/>
              <a:t> в центр, в область </a:t>
            </a:r>
            <a:r>
              <a:rPr lang="en-US" sz="2000" dirty="0" smtClean="0"/>
              <a:t>–</a:t>
            </a:r>
            <a:r>
              <a:rPr lang="ru-RU" sz="2000" dirty="0" smtClean="0"/>
              <a:t> 4 418 ед./ч, вблизи расположен ТРЦ«РИО» - один из самых крупных в столице );</a:t>
            </a:r>
          </a:p>
          <a:p>
            <a:r>
              <a:rPr lang="ru-RU" sz="2000" dirty="0" smtClean="0"/>
              <a:t>Перспективы дальнейшего увлечения трафика, в результате расширение жилой застройки</a:t>
            </a:r>
          </a:p>
          <a:p>
            <a:pPr marL="0" indent="0">
              <a:buNone/>
            </a:pPr>
            <a:r>
              <a:rPr lang="ru-RU" sz="2400" dirty="0"/>
              <a:t/>
            </a:r>
            <a:br>
              <a:rPr lang="ru-RU" sz="2400" dirty="0"/>
            </a:br>
            <a:r>
              <a:rPr lang="ru-RU" u="sng" dirty="0" smtClean="0"/>
              <a:t>Слабые стороны</a:t>
            </a:r>
            <a:endParaRPr lang="ru-RU" u="sng" dirty="0"/>
          </a:p>
          <a:p>
            <a:r>
              <a:rPr lang="ru-RU" sz="2400" dirty="0" smtClean="0"/>
              <a:t>Необходимость инвестирования в объект</a:t>
            </a:r>
          </a:p>
          <a:p>
            <a:r>
              <a:rPr lang="ru-RU" sz="2400" dirty="0" smtClean="0"/>
              <a:t>Наличие действующих бизнес решений вблизи объекта (заправка, склад, ТРЦ)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3718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SWOT </a:t>
            </a:r>
            <a:r>
              <a:rPr lang="ru-RU" dirty="0" smtClean="0"/>
              <a:t>анализ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/>
          <a:lstStyle/>
          <a:p>
            <a:pPr marL="0" indent="0">
              <a:buNone/>
            </a:pPr>
            <a:r>
              <a:rPr lang="ru-RU" u="sng" dirty="0" smtClean="0"/>
              <a:t>Возможности</a:t>
            </a:r>
          </a:p>
          <a:p>
            <a:r>
              <a:rPr lang="ru-RU" sz="2000" dirty="0" smtClean="0"/>
              <a:t>Развитие комплексного «придорожного» бизнеса;</a:t>
            </a:r>
          </a:p>
          <a:p>
            <a:r>
              <a:rPr lang="ru-RU" sz="2000" dirty="0" smtClean="0"/>
              <a:t>Строительство автосалона по принципу ЗА (Автосалон </a:t>
            </a:r>
            <a:r>
              <a:rPr lang="en-US" sz="2000" dirty="0" smtClean="0"/>
              <a:t>–</a:t>
            </a:r>
            <a:r>
              <a:rPr lang="ru-RU" sz="2000" dirty="0" smtClean="0"/>
              <a:t> Автозапчасти </a:t>
            </a:r>
            <a:r>
              <a:rPr lang="en-US" sz="2000" dirty="0" smtClean="0"/>
              <a:t>–</a:t>
            </a:r>
            <a:r>
              <a:rPr lang="ru-RU" sz="2000" dirty="0" smtClean="0"/>
              <a:t> Автосервис); </a:t>
            </a:r>
          </a:p>
          <a:p>
            <a:r>
              <a:rPr lang="ru-RU" sz="2000" dirty="0"/>
              <a:t>Г</a:t>
            </a:r>
            <a:r>
              <a:rPr lang="ru-RU" sz="2000" dirty="0" smtClean="0"/>
              <a:t>еографическое удобство территории для строительства складских помещений; </a:t>
            </a:r>
          </a:p>
          <a:p>
            <a:pPr marL="0" indent="0">
              <a:buNone/>
            </a:pPr>
            <a:endParaRPr lang="ru-RU" sz="2000" dirty="0" smtClean="0"/>
          </a:p>
          <a:p>
            <a:pPr marL="0" indent="0">
              <a:buNone/>
            </a:pPr>
            <a:endParaRPr lang="ru-RU" sz="2000" dirty="0"/>
          </a:p>
          <a:p>
            <a:pPr marL="0" indent="0">
              <a:buNone/>
            </a:pPr>
            <a:endParaRPr lang="ru-RU" sz="2000" dirty="0" smtClean="0"/>
          </a:p>
          <a:p>
            <a:pPr marL="0" indent="0">
              <a:buNone/>
            </a:pPr>
            <a:r>
              <a:rPr lang="ru-RU" u="sng" dirty="0" smtClean="0"/>
              <a:t>Угрозы</a:t>
            </a:r>
          </a:p>
          <a:p>
            <a:r>
              <a:rPr lang="ru-RU" sz="2000" dirty="0" smtClean="0"/>
              <a:t>Активное развитие территории;</a:t>
            </a:r>
          </a:p>
          <a:p>
            <a:r>
              <a:rPr lang="ru-RU" sz="2000" dirty="0" smtClean="0"/>
              <a:t>Быстрое занятие возможных бизнес ниш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96052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Возможный проект</a:t>
            </a:r>
            <a:endParaRPr lang="en-US" dirty="0"/>
          </a:p>
        </p:txBody>
      </p:sp>
      <p:pic>
        <p:nvPicPr>
          <p:cNvPr id="5" name="Content Placeholder 4" descr="875257.jpe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01" r="8101"/>
          <a:stretch>
            <a:fillRect/>
          </a:stretch>
        </p:blipFill>
        <p:spPr>
          <a:xfrm>
            <a:off x="457200" y="2328333"/>
            <a:ext cx="8229600" cy="3797830"/>
          </a:xfrm>
        </p:spPr>
      </p:pic>
      <p:sp>
        <p:nvSpPr>
          <p:cNvPr id="4" name="TextBox 3"/>
          <p:cNvSpPr txBox="1"/>
          <p:nvPr/>
        </p:nvSpPr>
        <p:spPr>
          <a:xfrm>
            <a:off x="564445" y="1262944"/>
            <a:ext cx="41345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u="sng" dirty="0" smtClean="0"/>
              <a:t>Холодильные склады</a:t>
            </a:r>
            <a:r>
              <a:rPr lang="ru-RU" i="1" dirty="0" smtClean="0"/>
              <a:t>.</a:t>
            </a:r>
          </a:p>
          <a:p>
            <a:r>
              <a:rPr lang="ru-RU" i="1" dirty="0"/>
              <a:t>5000 кв. м. </a:t>
            </a:r>
            <a:r>
              <a:rPr lang="en-US" i="1" dirty="0"/>
              <a:t>–</a:t>
            </a:r>
            <a:r>
              <a:rPr lang="ru-RU" i="1" dirty="0"/>
              <a:t> под холодильные склады</a:t>
            </a:r>
          </a:p>
          <a:p>
            <a:endParaRPr lang="en-US" u="sng" dirty="0"/>
          </a:p>
        </p:txBody>
      </p:sp>
      <p:sp>
        <p:nvSpPr>
          <p:cNvPr id="6" name="TextBox 5"/>
          <p:cNvSpPr txBox="1"/>
          <p:nvPr/>
        </p:nvSpPr>
        <p:spPr>
          <a:xfrm>
            <a:off x="4699001" y="1262944"/>
            <a:ext cx="414866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ru-RU" i="1" dirty="0" smtClean="0"/>
              <a:t>1 </a:t>
            </a:r>
            <a:r>
              <a:rPr lang="ru-RU" i="1" dirty="0"/>
              <a:t>кв. м. = от 22 000 руб. (за постройку холодильных камер)</a:t>
            </a:r>
          </a:p>
          <a:p>
            <a:pPr marL="285750" indent="-285750">
              <a:buFont typeface="Arial"/>
              <a:buChar char="•"/>
            </a:pPr>
            <a:r>
              <a:rPr lang="en-US" i="1" dirty="0" err="1"/>
              <a:t>О</a:t>
            </a:r>
            <a:r>
              <a:rPr lang="ru-RU" i="1" dirty="0"/>
              <a:t>т 20 </a:t>
            </a:r>
            <a:r>
              <a:rPr lang="en-GB" i="1" dirty="0"/>
              <a:t>$ </a:t>
            </a:r>
            <a:r>
              <a:rPr lang="ru-RU" i="1" dirty="0"/>
              <a:t>- 30 </a:t>
            </a:r>
            <a:r>
              <a:rPr lang="en-GB" i="1" dirty="0"/>
              <a:t>$ </a:t>
            </a:r>
            <a:r>
              <a:rPr lang="ru-RU" i="1" dirty="0"/>
              <a:t>за аренду 1 кв. м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376333" y="6126163"/>
            <a:ext cx="34713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Примерный срок окупаемости около 6-7 лет.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2528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57801" y="5235223"/>
            <a:ext cx="3428999" cy="114494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 smtClean="0"/>
              <a:t>Контакты: </a:t>
            </a:r>
          </a:p>
          <a:p>
            <a:pPr marL="0" indent="0">
              <a:buNone/>
            </a:pPr>
            <a:r>
              <a:rPr lang="en-US" dirty="0"/>
              <a:t>T</a:t>
            </a:r>
            <a:r>
              <a:rPr lang="ru-RU" dirty="0" smtClean="0"/>
              <a:t>ел.</a:t>
            </a:r>
            <a:r>
              <a:rPr lang="en-GB" dirty="0"/>
              <a:t>:</a:t>
            </a:r>
            <a:r>
              <a:rPr lang="ru-RU" dirty="0" smtClean="0"/>
              <a:t> +7(985)7678300</a:t>
            </a:r>
          </a:p>
          <a:p>
            <a:pPr marL="0" indent="0">
              <a:buNone/>
            </a:pPr>
            <a:r>
              <a:rPr lang="en-US" dirty="0" smtClean="0"/>
              <a:t>E</a:t>
            </a:r>
            <a:r>
              <a:rPr lang="en-GB" dirty="0" smtClean="0"/>
              <a:t>mail: 7678300@mail.ru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8963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5274</TotalTime>
  <Words>266</Words>
  <Application>Microsoft Office PowerPoint</Application>
  <PresentationFormat>Экран (4:3)</PresentationFormat>
  <Paragraphs>49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Коммерческое предложение</vt:lpstr>
      <vt:lpstr>Местоположение</vt:lpstr>
      <vt:lpstr>Описание объекта</vt:lpstr>
      <vt:lpstr>Текущее состояние/цена</vt:lpstr>
      <vt:lpstr>SWOT анализ</vt:lpstr>
      <vt:lpstr>SWOT анализ</vt:lpstr>
      <vt:lpstr>Возможный проект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Маша</dc:creator>
  <cp:lastModifiedBy>bashkirova.e</cp:lastModifiedBy>
  <cp:revision>38</cp:revision>
  <dcterms:created xsi:type="dcterms:W3CDTF">2012-02-22T14:40:42Z</dcterms:created>
  <dcterms:modified xsi:type="dcterms:W3CDTF">2013-10-22T05:52:05Z</dcterms:modified>
</cp:coreProperties>
</file>